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14"/>
  </p:notesMasterIdLst>
  <p:handoutMasterIdLst>
    <p:handoutMasterId r:id="rId15"/>
  </p:handoutMasterIdLst>
  <p:sldIdLst>
    <p:sldId id="315" r:id="rId5"/>
    <p:sldId id="266" r:id="rId6"/>
    <p:sldId id="317" r:id="rId7"/>
    <p:sldId id="256" r:id="rId8"/>
    <p:sldId id="310" r:id="rId9"/>
    <p:sldId id="318" r:id="rId10"/>
    <p:sldId id="319" r:id="rId11"/>
    <p:sldId id="320" r:id="rId12"/>
    <p:sldId id="31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388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51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745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6030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518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75813" y="0"/>
            <a:ext cx="4016188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134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7178" y="1361923"/>
            <a:ext cx="6623040" cy="1421898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EA5BF-04A6-2B17-0703-8419C4DB97F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7399" y="2916772"/>
            <a:ext cx="6622819" cy="2852639"/>
          </a:xfrm>
        </p:spPr>
        <p:txBody>
          <a:bodyPr anchor="t"/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2000" b="0"/>
            </a:lvl1pPr>
            <a:lvl2pPr>
              <a:lnSpc>
                <a:spcPct val="125000"/>
              </a:lnSpc>
              <a:spcAft>
                <a:spcPts val="600"/>
              </a:spcAft>
              <a:defRPr/>
            </a:lvl2pPr>
            <a:lvl3pPr>
              <a:lnSpc>
                <a:spcPct val="125000"/>
              </a:lnSpc>
              <a:spcAft>
                <a:spcPts val="600"/>
              </a:spcAft>
              <a:defRPr/>
            </a:lvl3pPr>
            <a:lvl4pPr>
              <a:lnSpc>
                <a:spcPct val="125000"/>
              </a:lnSpc>
              <a:spcAft>
                <a:spcPts val="600"/>
              </a:spcAft>
              <a:defRPr/>
            </a:lvl4pPr>
            <a:lvl5pPr>
              <a:lnSpc>
                <a:spcPct val="125000"/>
              </a:lnSpc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6144405"/>
            <a:ext cx="8150087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6532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ooter Placeholder 7">
            <a:extLst>
              <a:ext uri="{FF2B5EF4-FFF2-40B4-BE49-F238E27FC236}">
                <a16:creationId xmlns:a16="http://schemas.microsoft.com/office/drawing/2014/main" id="{182CF530-D736-4104-8678-850EEDF99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7178" y="6309360"/>
            <a:ext cx="6623040" cy="457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9" name="Date Placeholder 5">
            <a:extLst>
              <a:ext uri="{FF2B5EF4-FFF2-40B4-BE49-F238E27FC236}">
                <a16:creationId xmlns:a16="http://schemas.microsoft.com/office/drawing/2014/main" id="{8DEDB7CE-711E-4E43-9450-4C7BECE2FC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79537" y="6309360"/>
            <a:ext cx="1885598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9">
            <a:extLst>
              <a:ext uri="{FF2B5EF4-FFF2-40B4-BE49-F238E27FC236}">
                <a16:creationId xmlns:a16="http://schemas.microsoft.com/office/drawing/2014/main" id="{F5D9588C-9E6B-42F6-8B42-D1838862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42523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79D74E-6357-D3E7-30C0-09B4B82BA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3482" y="1095507"/>
            <a:ext cx="3997653" cy="50168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34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8" y="1034477"/>
            <a:ext cx="9380431" cy="2614551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94ADB5-E70F-B672-CBEB-D8194AEA79D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6177" y="3649028"/>
            <a:ext cx="9380431" cy="2164715"/>
          </a:xfrm>
        </p:spPr>
        <p:txBody>
          <a:bodyPr anchor="t"/>
          <a:lstStyle>
            <a:lvl1pPr marL="0" indent="0">
              <a:lnSpc>
                <a:spcPct val="125000"/>
              </a:lnSpc>
              <a:buNone/>
              <a:defRPr lang="en-US" sz="2400" b="0" kern="1200" spc="1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 lang="en-US" sz="2400" b="0" kern="1200" spc="1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2400" b="0" kern="1200" spc="1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>
              <a:defRPr lang="en-US" sz="2400" b="0" kern="1200" spc="1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2400" b="0" kern="1200" spc="15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935738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2590800"/>
            <a:ext cx="6441412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590800"/>
            <a:ext cx="3522849" cy="3718557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47BB165-F380-48C4-B95B-C09C918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1" y="6309360"/>
            <a:ext cx="5049579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805E9B-6657-4167-BD79-CAC59C0D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EFA1AD-93FB-148E-CFC6-A6E5D996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</p:spTree>
    <p:extLst>
      <p:ext uri="{BB962C8B-B14F-4D97-AF65-F5344CB8AC3E}">
        <p14:creationId xmlns:p14="http://schemas.microsoft.com/office/powerpoint/2010/main" val="16164776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016188" cy="10565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8518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06511" y="1393926"/>
            <a:ext cx="7042570" cy="1626225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EF27B53-079D-232F-8AA5-ED461B34E8D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506741" y="3153103"/>
            <a:ext cx="7042335" cy="2648312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41913" y="6144405"/>
            <a:ext cx="8150087" cy="7135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6412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4F4FDF97-2780-775F-9416-96F7A9066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2" y="6309360"/>
            <a:ext cx="4280135" cy="457200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4" name="Date Placeholder 3">
            <a:extLst>
              <a:ext uri="{FF2B5EF4-FFF2-40B4-BE49-F238E27FC236}">
                <a16:creationId xmlns:a16="http://schemas.microsoft.com/office/drawing/2014/main" id="{A03787D1-4AB7-2166-D4DB-A3878CBB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6511" y="6309360"/>
            <a:ext cx="1513289" cy="4572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dirty="0">
                <a:solidFill>
                  <a:schemeClr val="tx2"/>
                </a:solidFill>
              </a:rPr>
              <a:t>9/8/20XX</a:t>
            </a:r>
            <a:endParaRPr lang="en-US" dirty="0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4F8C5CD2-BF99-0846-2E4A-179E6C459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800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2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>
            <a:extLst>
              <a:ext uri="{FF2B5EF4-FFF2-40B4-BE49-F238E27FC236}">
                <a16:creationId xmlns:a16="http://schemas.microsoft.com/office/drawing/2014/main" id="{30FB3D5A-25E2-453F-A78E-0A20BDCE8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8796342-0E80-4F8E-9563-9F5EDFC0D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-2946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39B2F5D-C3BA-453E-8F4D-97074F48C7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724838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52D50E3-A27A-4AF6-928B-286E7BDB4B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2" y="4873752"/>
            <a:ext cx="10013709" cy="103327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74FDF0-F4BE-433D-86EE-9E1832D43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4790620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DFCD07-1301-45ED-B326-449ECFADE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F875EEC-3E6C-5B97-FFE8-0D1ECAAAE98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1535372" y="462243"/>
            <a:ext cx="3098425" cy="3866324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1178" indent="0">
              <a:lnSpc>
                <a:spcPct val="125000"/>
              </a:lnSpc>
              <a:spcAft>
                <a:spcPts val="600"/>
              </a:spcAft>
              <a:buNone/>
              <a:defRPr sz="1800"/>
            </a:lvl2pPr>
            <a:lvl3pPr marL="566928" indent="0">
              <a:lnSpc>
                <a:spcPct val="125000"/>
              </a:lnSpc>
              <a:spcAft>
                <a:spcPts val="600"/>
              </a:spcAft>
              <a:buNone/>
              <a:defRPr sz="1800"/>
            </a:lvl3pPr>
            <a:lvl4pPr marL="850392" indent="0">
              <a:lnSpc>
                <a:spcPct val="125000"/>
              </a:lnSpc>
              <a:spcAft>
                <a:spcPts val="600"/>
              </a:spcAft>
              <a:buNone/>
              <a:defRPr sz="1800"/>
            </a:lvl4pPr>
            <a:lvl5pPr marL="1133856" indent="0">
              <a:lnSpc>
                <a:spcPct val="125000"/>
              </a:lnSpc>
              <a:spcAft>
                <a:spcPts val="600"/>
              </a:spcAft>
              <a:buNone/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able Placeholder 7">
            <a:extLst>
              <a:ext uri="{FF2B5EF4-FFF2-40B4-BE49-F238E27FC236}">
                <a16:creationId xmlns:a16="http://schemas.microsoft.com/office/drawing/2014/main" id="{0C5070DA-50C2-065D-00B0-3B12070D77E7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5075238" y="461735"/>
            <a:ext cx="6473842" cy="3867150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ru-RU"/>
              <a:t>Вставка таблицы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2F8DD265-980F-4708-EDDF-3130F434AC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D5DA270-E83F-4CC8-9DA6-27CA3AEC0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2" y="6309360"/>
            <a:ext cx="4946592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339F117-3072-4F0C-8D1D-E5DC918CE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315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702" r:id="rId13"/>
    <p:sldLayoutId id="2147483704" r:id="rId14"/>
    <p:sldLayoutId id="2147483705" r:id="rId15"/>
    <p:sldLayoutId id="2147483706" r:id="rId16"/>
    <p:sldLayoutId id="2147483682" r:id="rId17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r>
              <a:rPr lang="ru-RU" sz="4400" b="0" dirty="0"/>
              <a:t>Сортировка и группировка результатов SQL-запросов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FDE6B89-9484-4E50-8387-C55E031D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0889" y="1361923"/>
            <a:ext cx="8316685" cy="739020"/>
          </a:xfrm>
        </p:spPr>
        <p:txBody>
          <a:bodyPr>
            <a:normAutofit/>
          </a:bodyPr>
          <a:lstStyle/>
          <a:p>
            <a:pPr algn="ctr"/>
            <a:r>
              <a:rPr lang="ru-KZ" sz="2800" dirty="0"/>
              <a:t>Сортировка результатов — ORDER BY</a:t>
            </a:r>
            <a:endParaRPr lang="en-US" sz="28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0EB58E2-A9A0-481A-8B5B-381B836CE4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04800" y="2100944"/>
            <a:ext cx="7630885" cy="366846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	</a:t>
            </a:r>
            <a:r>
              <a:rPr lang="ru-KZ" dirty="0"/>
              <a:t>Оператор ORDER BY используется для упорядочивания результатов SQL-запроса по одному или нескольким столбцам, в возрастающем (ASC) или убывающем (DESC) порядке.</a:t>
            </a:r>
            <a:endParaRPr lang="ru-RU" dirty="0"/>
          </a:p>
          <a:p>
            <a:r>
              <a:rPr lang="ru-KZ" b="1" dirty="0"/>
              <a:t>SELECT столбцы</a:t>
            </a:r>
          </a:p>
          <a:p>
            <a:r>
              <a:rPr lang="ru-KZ" b="1" dirty="0"/>
              <a:t>FROM таблица</a:t>
            </a:r>
          </a:p>
          <a:p>
            <a:r>
              <a:rPr lang="ru-KZ" b="1" dirty="0"/>
              <a:t>ORDER BY столбец1 [ASC|DESC], столбец2 [ASC|DESC];</a:t>
            </a:r>
          </a:p>
          <a:p>
            <a:pPr algn="just"/>
            <a:endParaRPr lang="ru-K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299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CED38E-CEE0-7688-6C98-CBA190ECB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Виды сортировок</a:t>
            </a:r>
            <a:br>
              <a:rPr lang="ru-KZ" dirty="0"/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BB78FB5-8783-1261-7623-FD525942666C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041818" y="2253343"/>
            <a:ext cx="4128896" cy="3718557"/>
          </a:xfrm>
        </p:spPr>
        <p:txBody>
          <a:bodyPr>
            <a:normAutofit/>
          </a:bodyPr>
          <a:lstStyle/>
          <a:p>
            <a:r>
              <a:rPr lang="ru-KZ" b="1" dirty="0"/>
              <a:t>Сортировка по убыванию зарплаты:</a:t>
            </a:r>
          </a:p>
          <a:p>
            <a:r>
              <a:rPr lang="ru-KZ" dirty="0"/>
              <a:t>SELECT ФИО, Зарплата</a:t>
            </a:r>
          </a:p>
          <a:p>
            <a:r>
              <a:rPr lang="ru-KZ" dirty="0"/>
              <a:t>FROM Сотрудники</a:t>
            </a:r>
          </a:p>
          <a:p>
            <a:r>
              <a:rPr lang="ru-KZ" dirty="0"/>
              <a:t>ORDER BY Зарплата </a:t>
            </a:r>
            <a:r>
              <a:rPr lang="ru-KZ" dirty="0">
                <a:solidFill>
                  <a:srgbClr val="FF0000"/>
                </a:solidFill>
              </a:rPr>
              <a:t>DESC</a:t>
            </a:r>
            <a:r>
              <a:rPr lang="ru-KZ" dirty="0"/>
              <a:t>;</a:t>
            </a:r>
          </a:p>
          <a:p>
            <a:pPr algn="just"/>
            <a:endParaRPr lang="ru-KZ" dirty="0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58728A0-5279-F3EC-9DB7-1A8FF824D97E}"/>
              </a:ext>
            </a:extLst>
          </p:cNvPr>
          <p:cNvSpPr txBox="1"/>
          <p:nvPr/>
        </p:nvSpPr>
        <p:spPr>
          <a:xfrm>
            <a:off x="8675913" y="2313202"/>
            <a:ext cx="3475753" cy="34394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2000" b="1" dirty="0"/>
              <a:t>Множественная сортировка: сначала по отделу, затем по фамилии:</a:t>
            </a:r>
          </a:p>
          <a:p>
            <a:endParaRPr lang="ru-RU" sz="2000" dirty="0"/>
          </a:p>
          <a:p>
            <a:pPr>
              <a:lnSpc>
                <a:spcPct val="150000"/>
              </a:lnSpc>
            </a:pPr>
            <a:r>
              <a:rPr lang="ru-KZ" sz="2000" dirty="0"/>
              <a:t>SELECT Отдел, ФИО</a:t>
            </a:r>
          </a:p>
          <a:p>
            <a:pPr>
              <a:lnSpc>
                <a:spcPct val="150000"/>
              </a:lnSpc>
            </a:pPr>
            <a:r>
              <a:rPr lang="ru-KZ" sz="2000" dirty="0"/>
              <a:t>FROM Сотрудники</a:t>
            </a:r>
          </a:p>
          <a:p>
            <a:pPr>
              <a:lnSpc>
                <a:spcPct val="150000"/>
              </a:lnSpc>
            </a:pPr>
            <a:r>
              <a:rPr lang="ru-KZ" sz="2000" dirty="0"/>
              <a:t>ORDER BY Отдел ASC, ФИО </a:t>
            </a:r>
            <a:r>
              <a:rPr lang="ru-KZ" sz="2000" dirty="0">
                <a:solidFill>
                  <a:srgbClr val="FF0000"/>
                </a:solidFill>
              </a:rPr>
              <a:t>ASC</a:t>
            </a:r>
            <a:r>
              <a:rPr lang="ru-KZ" sz="2000" dirty="0"/>
              <a:t>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C3750E-09A9-4115-3378-19B0DBA7B2A9}"/>
              </a:ext>
            </a:extLst>
          </p:cNvPr>
          <p:cNvSpPr txBox="1"/>
          <p:nvPr/>
        </p:nvSpPr>
        <p:spPr>
          <a:xfrm>
            <a:off x="5083629" y="2330962"/>
            <a:ext cx="3113314" cy="21523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ru-KZ" sz="2000" b="1" kern="100" dirty="0">
                <a:effectLst/>
                <a:latin typeface="Aptos" panose="020B0004020202020204" pitchFamily="34" charset="0"/>
                <a:ea typeface="Meiryo UI" panose="020B0400000000000000" pitchFamily="34" charset="-128"/>
                <a:cs typeface="Times New Roman" panose="02020603050405020304" pitchFamily="18" charset="0"/>
              </a:rPr>
              <a:t>Сортировка по возрастанию цены: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ru-KZ" sz="2000" kern="100" dirty="0">
                <a:effectLst/>
                <a:latin typeface="Aptos" panose="020B0004020202020204" pitchFamily="34" charset="0"/>
                <a:ea typeface="Meiryo UI" panose="020B0400000000000000" pitchFamily="34" charset="-128"/>
                <a:cs typeface="Times New Roman" panose="02020603050405020304" pitchFamily="18" charset="0"/>
              </a:rPr>
              <a:t>SELECT Название, Цена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ru-KZ" sz="2000" kern="100" dirty="0">
                <a:effectLst/>
                <a:latin typeface="Aptos" panose="020B0004020202020204" pitchFamily="34" charset="0"/>
                <a:ea typeface="Meiryo UI" panose="020B0400000000000000" pitchFamily="34" charset="-128"/>
                <a:cs typeface="Times New Roman" panose="02020603050405020304" pitchFamily="18" charset="0"/>
              </a:rPr>
              <a:t>FROM Товары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ru-KZ" sz="2000" kern="100" dirty="0">
                <a:effectLst/>
                <a:latin typeface="Aptos" panose="020B0004020202020204" pitchFamily="34" charset="0"/>
                <a:ea typeface="Meiryo UI" panose="020B0400000000000000" pitchFamily="34" charset="-128"/>
                <a:cs typeface="Times New Roman" panose="02020603050405020304" pitchFamily="18" charset="0"/>
              </a:rPr>
              <a:t>ORDER BY Цена </a:t>
            </a:r>
            <a:r>
              <a:rPr lang="ru-KZ" sz="2000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Meiryo UI" panose="020B0400000000000000" pitchFamily="34" charset="-128"/>
                <a:cs typeface="Times New Roman" panose="02020603050405020304" pitchFamily="18" charset="0"/>
              </a:rPr>
              <a:t>ASC;</a:t>
            </a:r>
          </a:p>
        </p:txBody>
      </p:sp>
    </p:spTree>
    <p:extLst>
      <p:ext uri="{BB962C8B-B14F-4D97-AF65-F5344CB8AC3E}">
        <p14:creationId xmlns:p14="http://schemas.microsoft.com/office/powerpoint/2010/main" val="4009836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0343" y="1034477"/>
            <a:ext cx="9949543" cy="2614551"/>
          </a:xfr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ru-RU" sz="3600" dirty="0"/>
              <a:t>Группировка результатов — </a:t>
            </a:r>
            <a:r>
              <a:rPr lang="en-US" sz="3600" dirty="0">
                <a:solidFill>
                  <a:srgbClr val="FF0000"/>
                </a:solidFill>
              </a:rPr>
              <a:t>GROUP BY</a:t>
            </a:r>
            <a:endParaRPr lang="ru-KZ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549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2769-08DE-E62F-163A-27A5442A9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486" y="719014"/>
            <a:ext cx="8066314" cy="1626225"/>
          </a:xfrm>
        </p:spPr>
        <p:txBody>
          <a:bodyPr/>
          <a:lstStyle/>
          <a:p>
            <a:r>
              <a:rPr lang="ru-KZ" dirty="0"/>
              <a:t>Группировка результатов — GROUP BY</a:t>
            </a:r>
            <a:endParaRPr lang="ru-KZ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D3192-D337-8C2E-FAAC-9B46B5DFBD2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201887" y="2590801"/>
            <a:ext cx="7140362" cy="3776672"/>
          </a:xfrm>
        </p:spPr>
        <p:txBody>
          <a:bodyPr>
            <a:normAutofit/>
          </a:bodyPr>
          <a:lstStyle/>
          <a:p>
            <a:pPr algn="just"/>
            <a:r>
              <a:rPr lang="ru-KZ" sz="2000" dirty="0"/>
              <a:t>Оператор GROUP BY используется для объединения строк в группы по значению одного или нескольких столбцов. Обычно применяется с агрегатными функциями </a:t>
            </a:r>
            <a:endParaRPr lang="ru-RU" sz="2000" dirty="0"/>
          </a:p>
          <a:p>
            <a:pPr algn="just"/>
            <a:r>
              <a:rPr lang="ru-KZ" sz="2000" dirty="0"/>
              <a:t>(SUM, AVG, COUNT, MAX, MIN).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22B95B-0794-3D63-58AE-14D77BE4E28F}"/>
              </a:ext>
            </a:extLst>
          </p:cNvPr>
          <p:cNvSpPr txBox="1"/>
          <p:nvPr/>
        </p:nvSpPr>
        <p:spPr>
          <a:xfrm>
            <a:off x="130631" y="1229809"/>
            <a:ext cx="3548741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2400" b="1" dirty="0"/>
              <a:t>Синтаксис:</a:t>
            </a:r>
            <a:endParaRPr lang="ru-KZ" sz="2400" dirty="0"/>
          </a:p>
          <a:p>
            <a:endParaRPr lang="ru-RU" sz="2400" dirty="0"/>
          </a:p>
          <a:p>
            <a:pPr>
              <a:lnSpc>
                <a:spcPct val="150000"/>
              </a:lnSpc>
            </a:pPr>
            <a:r>
              <a:rPr lang="ru-KZ" sz="2400" dirty="0"/>
              <a:t>SELECT столбец, </a:t>
            </a:r>
            <a:r>
              <a:rPr lang="ru-KZ" sz="2400" dirty="0" err="1"/>
              <a:t>агрегатная_функция</a:t>
            </a:r>
            <a:endParaRPr lang="ru-KZ" sz="2400" dirty="0"/>
          </a:p>
          <a:p>
            <a:pPr>
              <a:lnSpc>
                <a:spcPct val="150000"/>
              </a:lnSpc>
            </a:pPr>
            <a:r>
              <a:rPr lang="ru-KZ" sz="2400" dirty="0"/>
              <a:t>FROM таблица</a:t>
            </a:r>
          </a:p>
          <a:p>
            <a:pPr>
              <a:lnSpc>
                <a:spcPct val="150000"/>
              </a:lnSpc>
            </a:pPr>
            <a:r>
              <a:rPr lang="ru-KZ" sz="2400" dirty="0"/>
              <a:t>GROUP BY столбец;</a:t>
            </a:r>
          </a:p>
          <a:p>
            <a:pPr algn="just"/>
            <a:endParaRPr lang="ru-KZ" sz="2400" dirty="0"/>
          </a:p>
        </p:txBody>
      </p:sp>
    </p:spTree>
    <p:extLst>
      <p:ext uri="{BB962C8B-B14F-4D97-AF65-F5344CB8AC3E}">
        <p14:creationId xmlns:p14="http://schemas.microsoft.com/office/powerpoint/2010/main" val="4065057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1A136D-C606-8BAD-D05A-22ED12CEE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Примеры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7484E8-3BAD-ACE2-3ADA-2C82208EA72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535372" y="462243"/>
            <a:ext cx="4059885" cy="3866324"/>
          </a:xfrm>
        </p:spPr>
        <p:txBody>
          <a:bodyPr>
            <a:normAutofit/>
          </a:bodyPr>
          <a:lstStyle/>
          <a:p>
            <a:r>
              <a:rPr lang="ru-RU" b="1" dirty="0"/>
              <a:t>Подсчёт количества сотрудников по отделу:</a:t>
            </a:r>
          </a:p>
          <a:p>
            <a:r>
              <a:rPr lang="en-US" dirty="0"/>
              <a:t>SELECT </a:t>
            </a:r>
            <a:r>
              <a:rPr lang="ru-RU" dirty="0"/>
              <a:t>Отдел, </a:t>
            </a:r>
            <a:r>
              <a:rPr lang="en-US" dirty="0"/>
              <a:t>COUNT(*) AS </a:t>
            </a:r>
            <a:r>
              <a:rPr lang="ru-RU" dirty="0" err="1"/>
              <a:t>Кол_сотр</a:t>
            </a:r>
            <a:endParaRPr lang="ru-RU" dirty="0"/>
          </a:p>
          <a:p>
            <a:r>
              <a:rPr lang="en-US" dirty="0"/>
              <a:t>FROM </a:t>
            </a:r>
            <a:r>
              <a:rPr lang="ru-RU" dirty="0"/>
              <a:t>Сотрудники</a:t>
            </a:r>
          </a:p>
          <a:p>
            <a:r>
              <a:rPr lang="en-US" dirty="0"/>
              <a:t>GROUP BY </a:t>
            </a:r>
            <a:r>
              <a:rPr lang="ru-RU" dirty="0"/>
              <a:t>Отдел;</a:t>
            </a:r>
          </a:p>
          <a:p>
            <a:endParaRPr lang="ru-KZ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78A53D1F-5E2F-52B0-E8E9-1B2866991FD5}"/>
              </a:ext>
            </a:extLst>
          </p:cNvPr>
          <p:cNvSpPr txBox="1">
            <a:spLocks/>
          </p:cNvSpPr>
          <p:nvPr/>
        </p:nvSpPr>
        <p:spPr>
          <a:xfrm>
            <a:off x="7087081" y="364272"/>
            <a:ext cx="4059885" cy="3866324"/>
          </a:xfrm>
          <a:prstGeom prst="rect">
            <a:avLst/>
          </a:prstGeom>
        </p:spPr>
        <p:txBody>
          <a:bodyPr vert="horz" lIns="109728" tIns="109728" rIns="109728" bIns="91440" rtlCol="0" anchor="t">
            <a:normAutofit/>
          </a:bodyPr>
          <a:lstStyle>
            <a:lvl1pPr marL="0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b="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81178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50392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33856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KZ" b="1" dirty="0"/>
              <a:t>Средняя зарплата по должности:</a:t>
            </a:r>
          </a:p>
          <a:p>
            <a:pPr>
              <a:spcBef>
                <a:spcPts val="600"/>
              </a:spcBef>
            </a:pPr>
            <a:r>
              <a:rPr lang="ru-KZ" dirty="0"/>
              <a:t>SELECT Должность, AVG(Зарплата) AS </a:t>
            </a:r>
            <a:r>
              <a:rPr lang="ru-KZ" dirty="0" err="1"/>
              <a:t>Средняя_зарплата</a:t>
            </a:r>
            <a:endParaRPr lang="ru-KZ" dirty="0"/>
          </a:p>
          <a:p>
            <a:pPr>
              <a:spcBef>
                <a:spcPts val="600"/>
              </a:spcBef>
            </a:pPr>
            <a:r>
              <a:rPr lang="ru-KZ" dirty="0"/>
              <a:t>FROM Сотрудники</a:t>
            </a:r>
          </a:p>
          <a:p>
            <a:pPr>
              <a:spcBef>
                <a:spcPts val="600"/>
              </a:spcBef>
            </a:pPr>
            <a:r>
              <a:rPr lang="ru-KZ" dirty="0"/>
              <a:t>GROUP BY Должность;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042114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DF77EF7D-2B47-0AED-3FB6-E1D8976EDC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KZ" sz="2800" dirty="0"/>
              <a:t>Фильтрация сгруппированных данных — </a:t>
            </a:r>
            <a:r>
              <a:rPr lang="ru-KZ" sz="2800" dirty="0">
                <a:solidFill>
                  <a:srgbClr val="FF0000"/>
                </a:solidFill>
              </a:rPr>
              <a:t>HAVING</a:t>
            </a:r>
          </a:p>
        </p:txBody>
      </p:sp>
    </p:spTree>
    <p:extLst>
      <p:ext uri="{BB962C8B-B14F-4D97-AF65-F5344CB8AC3E}">
        <p14:creationId xmlns:p14="http://schemas.microsoft.com/office/powerpoint/2010/main" val="3786009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2528E9D-AEB5-7F6A-950D-04A2BD985A2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87399" y="1643744"/>
            <a:ext cx="6622819" cy="4125668"/>
          </a:xfrm>
        </p:spPr>
        <p:txBody>
          <a:bodyPr>
            <a:normAutofit/>
          </a:bodyPr>
          <a:lstStyle/>
          <a:p>
            <a:r>
              <a:rPr lang="ru-KZ" b="1" dirty="0"/>
              <a:t>Отделы, где более 5 сотрудников:</a:t>
            </a:r>
          </a:p>
          <a:p>
            <a:r>
              <a:rPr lang="ru-KZ" dirty="0"/>
              <a:t>SELECT Отдел, COUNT(*) AS Количество</a:t>
            </a:r>
          </a:p>
          <a:p>
            <a:r>
              <a:rPr lang="ru-KZ" dirty="0"/>
              <a:t>FROM Сотрудники</a:t>
            </a:r>
          </a:p>
          <a:p>
            <a:r>
              <a:rPr lang="ru-KZ" dirty="0"/>
              <a:t>GROUP BY Отдел</a:t>
            </a:r>
          </a:p>
          <a:p>
            <a:r>
              <a:rPr lang="ru-KZ" b="1" dirty="0"/>
              <a:t>HAVING</a:t>
            </a:r>
            <a:r>
              <a:rPr lang="ru-KZ" dirty="0"/>
              <a:t> COUNT(*) &gt; 5;</a:t>
            </a:r>
          </a:p>
          <a:p>
            <a:endParaRPr lang="ru-KZ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09B73D-6C8B-54BB-22FB-62D27EF77126}"/>
              </a:ext>
            </a:extLst>
          </p:cNvPr>
          <p:cNvSpPr txBox="1"/>
          <p:nvPr/>
        </p:nvSpPr>
        <p:spPr>
          <a:xfrm>
            <a:off x="8284029" y="1787624"/>
            <a:ext cx="3907971" cy="30410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ru-K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HAVING — аналог WHERE, но применяется к сгруппированным данным (после GROUP BY).</a:t>
            </a:r>
          </a:p>
        </p:txBody>
      </p:sp>
    </p:spTree>
    <p:extLst>
      <p:ext uri="{BB962C8B-B14F-4D97-AF65-F5344CB8AC3E}">
        <p14:creationId xmlns:p14="http://schemas.microsoft.com/office/powerpoint/2010/main" val="4225483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0E0F-10C6-298A-C347-E831FFF4E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91CC7-9CF2-71F0-1AD4-791EA9CBAD9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535372" y="103015"/>
            <a:ext cx="4930742" cy="3866324"/>
          </a:xfrm>
        </p:spPr>
        <p:txBody>
          <a:bodyPr>
            <a:noAutofit/>
          </a:bodyPr>
          <a:lstStyle/>
          <a:p>
            <a:r>
              <a:rPr lang="ru-KZ" b="1" dirty="0">
                <a:solidFill>
                  <a:schemeClr val="tx1"/>
                </a:solidFill>
              </a:rPr>
              <a:t>Комбинирование: GROUP BY + ORDER BY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KZ" dirty="0">
                <a:solidFill>
                  <a:schemeClr val="tx1"/>
                </a:solidFill>
              </a:rPr>
              <a:t>Можно сначала сгруппировать строки, затем отсортировать результат:</a:t>
            </a:r>
          </a:p>
          <a:p>
            <a:r>
              <a:rPr lang="ru-KZ" dirty="0">
                <a:solidFill>
                  <a:schemeClr val="tx1"/>
                </a:solidFill>
              </a:rPr>
              <a:t>SELECT Категория, COUNT(*) AS Количество</a:t>
            </a:r>
          </a:p>
          <a:p>
            <a:r>
              <a:rPr lang="ru-KZ" dirty="0">
                <a:solidFill>
                  <a:schemeClr val="tx1"/>
                </a:solidFill>
              </a:rPr>
              <a:t>FROM Товары</a:t>
            </a:r>
          </a:p>
          <a:p>
            <a:r>
              <a:rPr lang="ru-KZ" dirty="0">
                <a:solidFill>
                  <a:srgbClr val="C00000"/>
                </a:solidFill>
              </a:rPr>
              <a:t>GROUP BY </a:t>
            </a:r>
            <a:r>
              <a:rPr lang="ru-KZ" dirty="0">
                <a:solidFill>
                  <a:schemeClr val="tx1"/>
                </a:solidFill>
              </a:rPr>
              <a:t>Категория</a:t>
            </a:r>
          </a:p>
          <a:p>
            <a:r>
              <a:rPr lang="ru-KZ" dirty="0">
                <a:solidFill>
                  <a:srgbClr val="C00000"/>
                </a:solidFill>
              </a:rPr>
              <a:t>ORDER BY </a:t>
            </a:r>
            <a:r>
              <a:rPr lang="ru-KZ" dirty="0">
                <a:solidFill>
                  <a:schemeClr val="tx1"/>
                </a:solidFill>
              </a:rPr>
              <a:t>Количество DESC;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5040440-783B-5EAF-1B8F-1F72DA425F12}"/>
              </a:ext>
            </a:extLst>
          </p:cNvPr>
          <p:cNvSpPr txBox="1">
            <a:spLocks/>
          </p:cNvSpPr>
          <p:nvPr/>
        </p:nvSpPr>
        <p:spPr>
          <a:xfrm>
            <a:off x="6760510" y="92121"/>
            <a:ext cx="4788571" cy="4523421"/>
          </a:xfrm>
          <a:prstGeom prst="rect">
            <a:avLst/>
          </a:prstGeom>
        </p:spPr>
        <p:txBody>
          <a:bodyPr vert="horz" lIns="109728" tIns="109728" rIns="109728" bIns="91440" rtlCol="0" anchor="t">
            <a:normAutofit/>
          </a:bodyPr>
          <a:lstStyle>
            <a:lvl1pPr marL="0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b="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81178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50392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33856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KZ" b="1" dirty="0"/>
              <a:t>Пример с SUM:</a:t>
            </a:r>
          </a:p>
          <a:p>
            <a:r>
              <a:rPr lang="ru-KZ" dirty="0"/>
              <a:t>SELECT </a:t>
            </a:r>
            <a:r>
              <a:rPr lang="ru-KZ" dirty="0" err="1"/>
              <a:t>Клиент_ID</a:t>
            </a:r>
            <a:r>
              <a:rPr lang="ru-KZ" dirty="0"/>
              <a:t>, SUM(</a:t>
            </a:r>
            <a:r>
              <a:rPr lang="ru-KZ" dirty="0" err="1"/>
              <a:t>Сумма_заказа</a:t>
            </a:r>
            <a:r>
              <a:rPr lang="ru-KZ" dirty="0"/>
              <a:t>) AS </a:t>
            </a:r>
            <a:r>
              <a:rPr lang="ru-KZ" dirty="0" err="1"/>
              <a:t>Общая_сумма</a:t>
            </a:r>
            <a:endParaRPr lang="ru-KZ" dirty="0"/>
          </a:p>
          <a:p>
            <a:r>
              <a:rPr lang="ru-KZ" dirty="0"/>
              <a:t>FROM Заказы</a:t>
            </a:r>
          </a:p>
          <a:p>
            <a:r>
              <a:rPr lang="ru-KZ" dirty="0"/>
              <a:t>GROUP BY </a:t>
            </a:r>
            <a:r>
              <a:rPr lang="ru-KZ" dirty="0" err="1"/>
              <a:t>Клиент_ID</a:t>
            </a:r>
            <a:endParaRPr lang="ru-KZ" dirty="0"/>
          </a:p>
          <a:p>
            <a:r>
              <a:rPr lang="ru-KZ" dirty="0"/>
              <a:t>HAVING </a:t>
            </a:r>
            <a:r>
              <a:rPr lang="ru-KZ" dirty="0">
                <a:solidFill>
                  <a:srgbClr val="C00000"/>
                </a:solidFill>
              </a:rPr>
              <a:t>SUM</a:t>
            </a:r>
            <a:r>
              <a:rPr lang="ru-KZ" dirty="0"/>
              <a:t>(</a:t>
            </a:r>
            <a:r>
              <a:rPr lang="ru-KZ" dirty="0" err="1"/>
              <a:t>Сумма_заказа</a:t>
            </a:r>
            <a:r>
              <a:rPr lang="ru-KZ" dirty="0"/>
              <a:t>) &gt; 10000;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014735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{61971FAD-28F6-4C6F-B8EE-7683269ABABE}TF2b9189fa-8f70-44c5-a025-8c7b018ae2a9a796464d_win32-1d960f5e6b5e</Template>
  <TotalTime>2330</TotalTime>
  <Words>335</Words>
  <Application>Microsoft Office PowerPoint</Application>
  <PresentationFormat>Широкоэкранный</PresentationFormat>
  <Paragraphs>62</Paragraphs>
  <Slides>9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Meiryo</vt:lpstr>
      <vt:lpstr>Aptos</vt:lpstr>
      <vt:lpstr>Calibri</vt:lpstr>
      <vt:lpstr>Corbel</vt:lpstr>
      <vt:lpstr>Wingdings</vt:lpstr>
      <vt:lpstr>ShojiVTI</vt:lpstr>
      <vt:lpstr>Сортировка и группировка результатов SQL-запросов</vt:lpstr>
      <vt:lpstr>Сортировка результатов — ORDER BY</vt:lpstr>
      <vt:lpstr>Виды сортировок </vt:lpstr>
      <vt:lpstr>Группировка результатов — GROUP BY</vt:lpstr>
      <vt:lpstr>Группировка результатов — GROUP BY</vt:lpstr>
      <vt:lpstr>Примеры</vt:lpstr>
      <vt:lpstr>Фильтрация сгруппированных данных — HAVING</vt:lpstr>
      <vt:lpstr>Презентация PowerPoint</vt:lpstr>
      <vt:lpstr>Пример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asem Turarbek</dc:creator>
  <cp:lastModifiedBy>asem Turarbek</cp:lastModifiedBy>
  <cp:revision>7</cp:revision>
  <dcterms:created xsi:type="dcterms:W3CDTF">2025-06-29T15:56:56Z</dcterms:created>
  <dcterms:modified xsi:type="dcterms:W3CDTF">2025-10-29T13:58:47Z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